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88" r:id="rId4"/>
    <p:sldId id="285" r:id="rId5"/>
    <p:sldId id="286" r:id="rId6"/>
    <p:sldId id="287" r:id="rId7"/>
    <p:sldId id="306" r:id="rId8"/>
    <p:sldId id="307" r:id="rId9"/>
    <p:sldId id="308" r:id="rId10"/>
    <p:sldId id="309" r:id="rId11"/>
    <p:sldId id="310" r:id="rId12"/>
    <p:sldId id="257" r:id="rId13"/>
    <p:sldId id="291" r:id="rId14"/>
    <p:sldId id="289" r:id="rId15"/>
    <p:sldId id="290" r:id="rId16"/>
    <p:sldId id="271" r:id="rId17"/>
    <p:sldId id="295" r:id="rId18"/>
    <p:sldId id="269" r:id="rId19"/>
    <p:sldId id="292" r:id="rId20"/>
    <p:sldId id="293" r:id="rId21"/>
    <p:sldId id="294" r:id="rId22"/>
    <p:sldId id="265" r:id="rId23"/>
    <p:sldId id="301" r:id="rId24"/>
    <p:sldId id="267" r:id="rId25"/>
    <p:sldId id="302" r:id="rId26"/>
    <p:sldId id="303" r:id="rId27"/>
    <p:sldId id="304" r:id="rId28"/>
    <p:sldId id="305" r:id="rId29"/>
    <p:sldId id="266" r:id="rId30"/>
    <p:sldId id="296" r:id="rId31"/>
    <p:sldId id="298" r:id="rId32"/>
    <p:sldId id="299" r:id="rId33"/>
    <p:sldId id="297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F1E"/>
    <a:srgbClr val="DD5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964"/>
  </p:normalViewPr>
  <p:slideViewPr>
    <p:cSldViewPr snapToGrid="0">
      <p:cViewPr>
        <p:scale>
          <a:sx n="114" d="100"/>
          <a:sy n="114" d="100"/>
        </p:scale>
        <p:origin x="2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2E894-86B9-0B9F-DF6C-2F606B65D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2AB96C-2AF7-7E29-63C6-7DD862E9A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DB40A6-E087-B799-29B5-2A5BD69DC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3752C5-9FFA-C6A6-5AC8-29294B1CD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16C661-23B7-CF45-6043-EEF5560C6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37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4C6F9-CD3B-BBAD-3EB8-021D166FB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30B469-1BC7-3E54-B2BE-9DDB93066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C46C25-AA04-79B9-5E96-FB96FF94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44E42D-8A2E-900D-3141-1853865AA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A8260-42C4-C501-451E-15158A125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67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DA9CCB9-665A-E51E-862A-9B0581F1C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20BAB9-5740-442C-728F-D5A883110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0FCF84-6F80-EE13-2117-F333684FC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0AFE39-B599-4D54-11EB-B5EF612A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53EA34-14B0-BBDC-1E51-88E15A7C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94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15A09-1A4C-451B-7622-88B67EA2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ED069-82E9-EA31-4840-4EF216930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CC1A93-9529-F232-BE4E-D332EAED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0E24A8-6F3E-C362-1C55-24389B7D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662626-4E12-9E2C-3427-EABBD80C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06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B67C6-98C8-6FEF-7AF4-052C0E932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5ACF11-A17B-315C-07EF-270B7DC1D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FDB691-342A-89A8-1460-F176D0CB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F467E4-E33A-1CCA-10C4-CD1D86457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33A9F6-D6C3-ED3D-BC77-B0B942870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24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80F5E4-D912-E721-CF93-A3EB3EB3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4B3962-DAA2-2EF8-0D14-BD539AEB7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C8F682-CB8F-3FE3-D277-F6FEDE877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3C7FB4-B94E-9BBE-D67D-2F43D7FF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52FD3E-9DC0-08BC-24AD-6D81E7C8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C10A7D-C3B6-A8BC-1BF4-413D2979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88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EA67C4-1F36-AB9A-5B03-D9BCE6114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0DACD6-20FA-5AED-3D41-24F765D4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19450B-CFC0-AE8B-6B23-76A91CADA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B2A16BE-6B1F-4E51-4F16-D3E6CAD13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3B6183-FBC0-B396-B1AE-5CFE845387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69FF75-B6BA-F03A-1E50-AE2189DA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4C73C3-BB0E-86CF-00DB-36A6D2D2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E54A4D-ED82-209C-4477-EAEFB974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19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B8689-AD6D-9BFD-AFDE-A672ED6A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2462D8-0C61-339B-4F19-683C2688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651A1D-D044-DFF5-C4D9-9F7BD7A9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F66D7B7-32E9-06CC-C2DF-8BE1849A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35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49A2C40-CDD5-E17C-1979-9F018DD0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4D38B63-80AF-A2B0-3379-1ABB7A57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7EE0F5-A1F0-52D7-F5E0-79A2DA13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0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5116D-75F6-8367-F112-AB47270EA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324DAE-5521-8EF5-610B-6FD30C64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2195CA-147B-3C46-4D91-5E1DFEF26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F396F2-AE47-E22C-4B0A-C325BF8BF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1A41ED-92CA-0EAB-D186-A439639AE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D24924-7F30-CD19-3EC9-9423D000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6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1A2A9-E76A-5631-F068-A99BB0AF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05D8D8-0A19-B152-30F5-21F5B4B2A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F592DE-66F3-AACC-BDE9-8B4D5D738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303964-6862-AF8A-4FF7-8989D8AC2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563C4B-9C79-AB8B-E05C-B21A394E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39C41F-842E-D51C-280A-3DC2799A8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85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B5E879-91F3-A1B7-46E9-9A82AFF5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A5FA02-BB3D-68CC-46D3-20DDF7C08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B39ED3-BF58-91DB-BE7C-E1DD42665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40726-3BC8-774A-8D57-5B3D85BE4F16}" type="datetimeFigureOut">
              <a:rPr lang="ru-RU" smtClean="0"/>
              <a:t>05.10.2025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2B163F-6DA6-1EBA-443B-C440DED16D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8D03D5-C40D-2445-38CE-59A4B510E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EA176-788D-3E49-99E6-FAC9AD69FF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02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E52C67-B10F-A633-1BBB-F293D6C42D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0345" y="1036187"/>
            <a:ext cx="6738551" cy="3338105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АНТИКОРРУПЦИОННОЕ ЗАКОНОДАТЕЛЬСТВО В РОССИЙСКОЙ ФЕДЕРАЦИИ: ИСТОРИЯ И СОВРЕМЕННОЕ СОСТОЯНИЕ </a:t>
            </a:r>
            <a:endParaRPr lang="ru-RU" sz="115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1D3B24-4E73-4FD1-DA5D-17195A447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9200" y="4907756"/>
            <a:ext cx="6194854" cy="1655762"/>
          </a:xfrm>
        </p:spPr>
        <p:txBody>
          <a:bodyPr/>
          <a:lstStyle/>
          <a:p>
            <a:pPr algn="l"/>
            <a:r>
              <a:rPr lang="ru-RU" b="1" dirty="0"/>
              <a:t>Заира Мусалова</a:t>
            </a:r>
          </a:p>
          <a:p>
            <a:pPr algn="l"/>
            <a:r>
              <a:rPr lang="ru-RU" dirty="0"/>
              <a:t>К.ю.н., замдиректора ЮИ ДГУ, доцент кафедры конституционного и муниципального права ДГУ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01D749-056D-85A8-6DEA-08AC1F52E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38368" cy="684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82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 после 2008 г.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35" y="2318436"/>
            <a:ext cx="10660529" cy="39118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В 2008 году борьба с коррупцией становится одним из ключевых направлений антикоррупционной государственной политики. В этом году были приняты основные акты, определяющие политику по борьбе со взяточничеством: Указ Президента РФ от 19.05.2008 № 815 «О мерах по противодействию коррупции» и ФЗ от 25.12.2008 № 273-ФЗ«О противодействии коррупции»</a:t>
            </a:r>
          </a:p>
        </p:txBody>
      </p:sp>
    </p:spTree>
    <p:extLst>
      <p:ext uri="{BB962C8B-B14F-4D97-AF65-F5344CB8AC3E}">
        <p14:creationId xmlns:p14="http://schemas.microsoft.com/office/powerpoint/2010/main" val="57989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 после 2008 г.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35" y="2318436"/>
            <a:ext cx="10660529" cy="39118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В 2008 году также был принят первый Национальный план борьбы с коррупцией, который был рассчитан на 2 года. Далее аналогичные планы стали утверждаться на регулярной основе. В текущий момент действует Национальный план противодействия коррупции на 2021 — 2024 гг., утвержденный Указом Президента РФ от 16.08.2021 № 478</a:t>
            </a:r>
          </a:p>
        </p:txBody>
      </p:sp>
    </p:spTree>
    <p:extLst>
      <p:ext uri="{BB962C8B-B14F-4D97-AF65-F5344CB8AC3E}">
        <p14:creationId xmlns:p14="http://schemas.microsoft.com/office/powerpoint/2010/main" val="4233097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5AB540-6135-AECE-2933-98B0962A9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2512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83790-8FA6-523D-D376-97ABFE137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0" y="365125"/>
            <a:ext cx="7826829" cy="1325563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ЗАКОНЫ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5A84D02-47C0-5348-815E-F71561C54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744" y="1536192"/>
            <a:ext cx="11192256" cy="512064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95250" lvl="1" indent="2905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27 июля 2004 г. № 79-ФЗ "О государственной гражданской службе Российской Федерации" </a:t>
            </a:r>
            <a:endParaRPr lang="ru-RU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5250" lvl="1" indent="2905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25 декабря 2008 г. № 273-ФЗ "О противодействии коррупции" </a:t>
            </a:r>
          </a:p>
          <a:p>
            <a:pPr marL="95250" lvl="1" indent="2905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17 июля 2009 г. № 172-ФЗ "Об антикоррупционной экспертизе нормативных правовых актов и проектов нормативных правовых актов" </a:t>
            </a:r>
          </a:p>
          <a:p>
            <a:pPr marL="95250" lvl="1" indent="2905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3 декабря 2012 г. № 230-ФЗ "О контроле за соответствием расходов лиц, замещающих государственные должности, и иных лиц их доходам" </a:t>
            </a:r>
          </a:p>
          <a:p>
            <a:pPr marL="95250" lvl="1" indent="2905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7 мая 2013 г. № 79-ФЗ 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 </a:t>
            </a:r>
          </a:p>
        </p:txBody>
      </p:sp>
    </p:spTree>
    <p:extLst>
      <p:ext uri="{BB962C8B-B14F-4D97-AF65-F5344CB8AC3E}">
        <p14:creationId xmlns:p14="http://schemas.microsoft.com/office/powerpoint/2010/main" val="4008648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5AB540-6135-AECE-2933-98B0962A9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2512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E83790-8FA6-523D-D376-97ABFE137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0" y="365125"/>
            <a:ext cx="7826829" cy="9411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ЗАКОНЫ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5A84D02-47C0-5348-815E-F71561C54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06286"/>
            <a:ext cx="9525000" cy="5551713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30 ноября 2011 г. № 342-ФЗ "О службе в органах внутренних дел Российской Федерации и внесении изменений в отдельные законодательные акты Российской Федерации"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7 февраля 2011 г. № 3-ФЗ "О полиции"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27 июля 2006 г. № 152-ФЗ "О персональных данных"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8 марта 2006 г. № 40-ФЗ "О ратификации Конвенции Организации Объединенных Наций против коррупции"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Федеральный закон от 25 июля 2006 г. № 125-ФЗ «О ратификации Конвенции об уголовной ответственности за коррупцию»</a:t>
            </a:r>
          </a:p>
        </p:txBody>
      </p:sp>
    </p:spTree>
    <p:extLst>
      <p:ext uri="{BB962C8B-B14F-4D97-AF65-F5344CB8AC3E}">
        <p14:creationId xmlns:p14="http://schemas.microsoft.com/office/powerpoint/2010/main" val="3313368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071378-F766-E205-8E86-4EFED7751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832835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5CB1F-40F4-6695-F057-6F6E97E2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32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25 ДЕКАБРЯ 2008 Г. № 27 3-ФЗ «О ПРОТИВОДЕЙСТВИИ КОРРУПЦИИ»</a:t>
            </a:r>
            <a:endParaRPr lang="ru-RU" sz="32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4DAA15-27FC-8587-F222-96165B5F0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29" y="1825625"/>
            <a:ext cx="6346370" cy="466725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ru-RU" sz="3200" b="0" i="0" u="none" strike="noStrike" dirty="0">
                <a:solidFill>
                  <a:srgbClr val="212529"/>
                </a:solidFill>
                <a:effectLst/>
                <a:latin typeface="Inter"/>
              </a:rPr>
              <a:t>основные понятия; </a:t>
            </a:r>
          </a:p>
          <a:p>
            <a:r>
              <a:rPr lang="ru-RU" sz="3200" b="0" i="0" u="none" strike="noStrike" dirty="0">
                <a:solidFill>
                  <a:srgbClr val="212529"/>
                </a:solidFill>
                <a:effectLst/>
                <a:latin typeface="Inter"/>
              </a:rPr>
              <a:t>организационно-правовые меры, применяемые для предотвращения коррупционной деятельности</a:t>
            </a:r>
          </a:p>
          <a:p>
            <a:r>
              <a:rPr lang="ru-RU" sz="3200" b="0" i="0" u="none" strike="noStrike" dirty="0">
                <a:solidFill>
                  <a:srgbClr val="212529"/>
                </a:solidFill>
                <a:effectLst/>
                <a:latin typeface="Inter"/>
              </a:rPr>
              <a:t> ограничения, которые налагаются на государственных служащих и должностных лиц в целях противодействия коррупции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09431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336A2-8172-43E6-0626-CBD7DCC7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629" y="379640"/>
            <a:ext cx="8915400" cy="1325563"/>
          </a:xfrm>
        </p:spPr>
        <p:txBody>
          <a:bodyPr/>
          <a:lstStyle/>
          <a:p>
            <a:pPr algn="ctr"/>
            <a:r>
              <a:rPr lang="ru-RU" b="1">
                <a:latin typeface="Calibri" panose="020F0502020204030204" pitchFamily="34" charset="0"/>
                <a:cs typeface="Calibri" panose="020F0502020204030204" pitchFamily="34" charset="0"/>
              </a:rPr>
              <a:t>Цель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принятия закона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AA7FD8-3697-FC28-6CAD-B7E4B9AAB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0629" y="1705203"/>
            <a:ext cx="8915399" cy="4645931"/>
          </a:xfrm>
        </p:spPr>
        <p:txBody>
          <a:bodyPr>
            <a:normAutofit/>
          </a:bodyPr>
          <a:lstStyle/>
          <a:p>
            <a:pPr marL="0" indent="677863" algn="just">
              <a:buNone/>
            </a:pPr>
            <a:r>
              <a:rPr lang="ru-RU" sz="3200" dirty="0">
                <a:solidFill>
                  <a:srgbClr val="212529"/>
                </a:solidFill>
                <a:latin typeface="Inter"/>
              </a:rPr>
              <a:t>С</a:t>
            </a:r>
            <a:r>
              <a:rPr lang="ru-RU" sz="3200" b="0" i="0" u="none" strike="noStrike" dirty="0">
                <a:solidFill>
                  <a:srgbClr val="212529"/>
                </a:solidFill>
                <a:effectLst/>
                <a:latin typeface="Inter"/>
              </a:rPr>
              <a:t>оздание в рамках предлагаемой законом правовой реальности собственной системы мер, которая помогла бы предотвратить коррупцию. </a:t>
            </a:r>
          </a:p>
          <a:p>
            <a:pPr marL="0" indent="677863" algn="just">
              <a:buNone/>
            </a:pPr>
            <a:r>
              <a:rPr lang="ru-RU" sz="3200" b="0" i="0" u="none" strike="noStrike" dirty="0">
                <a:solidFill>
                  <a:srgbClr val="212529"/>
                </a:solidFill>
                <a:effectLst/>
                <a:latin typeface="Inter"/>
              </a:rPr>
              <a:t>Эти меры могут реализовываться как организационно, принятием документов, так и технически, путем использования аппаратных и программных методов недопущения действий, совершение которых могло бы стать частью коррупционного правонарушения.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AEF71D-0D20-C480-C03D-2BA7EE9E5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42737" y="2342737"/>
            <a:ext cx="6858000" cy="217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484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" y="0"/>
            <a:ext cx="12192000" cy="685800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80572"/>
            <a:ext cx="10599058" cy="5596392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 algn="r">
              <a:buNone/>
            </a:pPr>
            <a:r>
              <a:rPr lang="ru-RU" sz="65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КОРРУПЦИЯ: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злоупотребление служебным положением,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дача взятки,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получение взятки,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злоупотребление полномочиями,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коммерческий подкуп </a:t>
            </a:r>
          </a:p>
          <a:p>
            <a:pPr algn="just"/>
            <a:r>
              <a:rPr lang="ru-RU" sz="32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иное незаконное использование физическим лицом своего должностного положения вопреки законным интересам общества и государства </a:t>
            </a:r>
            <a:r>
              <a:rPr lang="ru-RU" sz="32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</a:t>
            </a:r>
            <a:endParaRPr lang="ru-RU" sz="320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692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" y="0"/>
            <a:ext cx="12192000" cy="685800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80572"/>
            <a:ext cx="10599058" cy="5596392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ru-RU" sz="70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ПРОТИВОДЕЙСТВИЕ КОРРУПЦИИ</a:t>
            </a:r>
          </a:p>
          <a:p>
            <a:pPr marL="273050" indent="0" algn="just">
              <a:buNone/>
            </a:pPr>
            <a:r>
              <a:rPr lang="ru-RU" sz="48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algn="just"/>
            <a:r>
              <a:rPr lang="ru-RU" sz="48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а) 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pPr algn="just"/>
            <a:r>
              <a:rPr lang="ru-RU" sz="48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б) 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pPr algn="just"/>
            <a:r>
              <a:rPr lang="ru-RU" sz="48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в) по минимизации и (или) ликвидации последствий коррупционных правонарушений;</a:t>
            </a:r>
          </a:p>
        </p:txBody>
      </p:sp>
    </p:spTree>
    <p:extLst>
      <p:ext uri="{BB962C8B-B14F-4D97-AF65-F5344CB8AC3E}">
        <p14:creationId xmlns:p14="http://schemas.microsoft.com/office/powerpoint/2010/main" val="1385882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3A9E27-0E6E-FFBD-AB3C-E122DB68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292" y="0"/>
            <a:ext cx="6483708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CA446D5-1BAF-90F9-7C32-411D4115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368299"/>
            <a:ext cx="7489371" cy="623252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16 августа 2021 г. № 478 «О Национальном плане противодействия коррупции на 2021 - 2024 годы»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25 апреля 2022 года № 232 «О государственной информационной системе в области противодействия коррупции «Посейдон» и внесении изменений в некоторые акты Президента Российской Федерации»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22 декабря 2015 г. № 650 «О порядке сообщения лицами, замещающими отдельные государственные должности Российской Федерации, должности федеральной государственной службы, и иными лицами о возникновении личной заинтересованности при исполнении должностных обязанностей, которая приводит или может привести к конфликту интересов, и о внесении изменений в некоторые акты Президента Российской Федерации»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10 октября 2015 г. № 506 «Об утверждении Положения о порядке принятия лицами, замещающими отдельные государственные должности Российской Федерации, отдельные должности федеральной государственной службы, почетных и специальных званий, наград и иных знаков отличия иностранных государств, международных организаций, политических партий, иных общественных объединений и других организаций»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1F2A1-371A-AB95-9AA9-70EC0E5B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9886" y="365125"/>
            <a:ext cx="3497943" cy="94115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УКАЗЫ ПРЕЗИДЕНТА</a:t>
            </a:r>
          </a:p>
        </p:txBody>
      </p:sp>
    </p:spTree>
    <p:extLst>
      <p:ext uri="{BB962C8B-B14F-4D97-AF65-F5344CB8AC3E}">
        <p14:creationId xmlns:p14="http://schemas.microsoft.com/office/powerpoint/2010/main" val="510176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3A9E27-0E6E-FFBD-AB3C-E122DB68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292" y="0"/>
            <a:ext cx="6483708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CA446D5-1BAF-90F9-7C32-411D4115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368299"/>
            <a:ext cx="8258630" cy="6232525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8 марта 2015 г. № 120 "О некоторых вопросах противодействия коррупции"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23 июня 2014 г. № 460 "Об утверждении формы справки о доходах, расходах, об имуществе и обязательствах имущественного характера, и внесении изменений в некоторые акты Президента Российской Федерации"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8 июля 2013 г. № 613 "Вопросы противодействия коррупции"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 апреля 2013 г. № 310 "О мерах по реализации отдельных положений Федерального закона "О контроле за соответствием расходов лиц, замещающих государственные должности, и иных лиц их доходам"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1F2A1-371A-AB95-9AA9-70EC0E5B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9886" y="365125"/>
            <a:ext cx="3497943" cy="94115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УКАЗЫ ПРЕЗИДЕНТА</a:t>
            </a:r>
          </a:p>
        </p:txBody>
      </p:sp>
    </p:spTree>
    <p:extLst>
      <p:ext uri="{BB962C8B-B14F-4D97-AF65-F5344CB8AC3E}">
        <p14:creationId xmlns:p14="http://schemas.microsoft.com/office/powerpoint/2010/main" val="158904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76429" cy="503138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ДОИНСТИТУЦИОННЫЙ ЭТАП</a:t>
            </a:r>
          </a:p>
          <a:p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ИНСТИТУТ КОРМЛЕНИЯ.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 Появление коррупции как явления на Руси тесно связано с традициями общества в период становления государственности  в </a:t>
            </a:r>
            <a:r>
              <a:rPr lang="en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IX–X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веков, когда представители государственной власти обеспечивались общиной по нормам, установленным главой государства (так называемый институт «кормления»). Однако эти нормы не могли быть едины для всех чиновников. Неслучайно в газете «Русская Правда» в целях установления единых норм по обеспечению государственных чиновников было сделано указание  на размеры этого обеспечения общиной.</a:t>
            </a:r>
          </a:p>
          <a:p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РУССКИЕ ЛЕТОПИСИ </a:t>
            </a:r>
            <a:r>
              <a:rPr lang="en" sz="18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XIII </a:t>
            </a:r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ВЕКА.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 В русском языке коррупция и взяточничество как одна из её форм исторически обозначались терминами «лихоимство» и «мздоимство». Мздоимство впервые упоминается в русских летописях </a:t>
            </a:r>
            <a:r>
              <a:rPr lang="en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XIII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века. </a:t>
            </a:r>
            <a:endParaRPr lang="ru-RU" sz="1800" dirty="0">
              <a:solidFill>
                <a:srgbClr val="000000"/>
              </a:solidFill>
              <a:latin typeface="PT Sans" panose="020B0503020203020204" pitchFamily="34" charset="0"/>
            </a:endParaRPr>
          </a:p>
          <a:p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ДВИНСКАЯ УСТАВНАЯ ГРАМОТА 1397 ГОДА.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 Упоминается мздоимство и наказание за него: «А самосуда четыре рубли, а самосуд то: кто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изыснав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татя с поличным, да отпустит, 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собе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посул возьмет, а наместники доведаются по заповеди, ино то самосуд, а опричь того самосуда нет». Там же, в статье 8: «...а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черес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поруку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ковати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, а посула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железех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не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просити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; а что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железех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посул, то не в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посул».В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договоре Новгорода с князем Борисом Александровичем тверским 1446–1447 годов говорится: «А приведут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тферитина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с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поличним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к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новгорочкому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посаднику или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новоторскому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, судите его по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хрестному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челованью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PT Sans" panose="020B0503020203020204" pitchFamily="34" charset="0"/>
              </a:rPr>
              <a:t>, а посула не взятии с обе половине».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114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3A9E27-0E6E-FFBD-AB3C-E122DB68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292" y="0"/>
            <a:ext cx="6483708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CA446D5-1BAF-90F9-7C32-411D4115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65125"/>
            <a:ext cx="8345715" cy="6232525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20 мая 2011 г. № 657 "О мониторинге правоприменения в Российской Федерации"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25 февраля 2011 г. № 233 "О некоторых вопросах организации деятельности президиума Совета при Президенте Российской Федерации по противодействию коррупции"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 июля 2010 г. № 925 "О мерах по реализации отдельных положений Федерального закона "О противодействии коррупции"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1 июля 2010 г. № 821 "О комиссиях по соблюдению требований к служебному поведению федеральных государственных служащих и урегулированию конфликта интересов"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1F2A1-371A-AB95-9AA9-70EC0E5B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9886" y="365125"/>
            <a:ext cx="3497943" cy="94115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УКАЗЫ ПРЕЗИДЕНТА</a:t>
            </a:r>
          </a:p>
        </p:txBody>
      </p:sp>
    </p:spTree>
    <p:extLst>
      <p:ext uri="{BB962C8B-B14F-4D97-AF65-F5344CB8AC3E}">
        <p14:creationId xmlns:p14="http://schemas.microsoft.com/office/powerpoint/2010/main" val="33348253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3A9E27-0E6E-FFBD-AB3C-E122DB68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292" y="0"/>
            <a:ext cx="6483708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CA446D5-1BAF-90F9-7C32-411D4115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368299"/>
            <a:ext cx="8098972" cy="6232525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 сентября 2009 г. № 1065 "О проверке достоверности и полноты сведений, представляемых гражданами, претендующими на замещение должностей федеральной государственной службы, и федеральными государственными служащими, и соблюдения федеральными государственными служащими требований к служебному поведению"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18 мая 2009 г. № 557 "Об утверждении перечня должностей федеральной государственной службы, при назначении на которые граждане и при замещении которых федеральные государственные служащие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детей"</a:t>
            </a:r>
          </a:p>
          <a:p>
            <a:pPr>
              <a:lnSpc>
                <a:spcPct val="100000"/>
              </a:lnSpc>
            </a:pP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18 мая 2009 г. № 559 "О представлении гражданами, претендующими на замещение должностей федеральной государственной службы, и федеральными государственными служащими сведений о доходах, об имуществе и обязательствах имущественного характера"</a:t>
            </a:r>
            <a:r>
              <a:rPr lang="ru-RU" sz="2400" dirty="0">
                <a:effectLst/>
              </a:rPr>
              <a:t> </a:t>
            </a:r>
            <a:endParaRPr lang="ru-RU" sz="36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1F2A1-371A-AB95-9AA9-70EC0E5B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9886" y="365125"/>
            <a:ext cx="3497943" cy="94115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УКАЗЫ ПРЕЗИДЕНТА</a:t>
            </a:r>
          </a:p>
        </p:txBody>
      </p:sp>
    </p:spTree>
    <p:extLst>
      <p:ext uri="{BB962C8B-B14F-4D97-AF65-F5344CB8AC3E}">
        <p14:creationId xmlns:p14="http://schemas.microsoft.com/office/powerpoint/2010/main" val="2993338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851726-A8E2-60AF-C09C-8AC232715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7D788-6B37-F60F-8FD3-41869D10A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514" y="309676"/>
            <a:ext cx="9927771" cy="1325563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sz="44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Внедрение систематического подхода к противодействию коррупции:</a:t>
            </a:r>
            <a:endParaRPr lang="ru-RU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BE22383-57EB-0411-0E5A-30E5B0C42C05}"/>
              </a:ext>
            </a:extLst>
          </p:cNvPr>
          <p:cNvSpPr/>
          <p:nvPr/>
        </p:nvSpPr>
        <p:spPr>
          <a:xfrm>
            <a:off x="1096053" y="2075542"/>
            <a:ext cx="8904289" cy="4206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Принятие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Национальной стратегии противодействия коррупции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Национальных планов противодействия коррупции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31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851726-A8E2-60AF-C09C-8AC232715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BE22383-57EB-0411-0E5A-30E5B0C42C05}"/>
              </a:ext>
            </a:extLst>
          </p:cNvPr>
          <p:cNvSpPr/>
          <p:nvPr/>
        </p:nvSpPr>
        <p:spPr>
          <a:xfrm>
            <a:off x="1096053" y="493486"/>
            <a:ext cx="10442804" cy="5788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93763" algn="just"/>
            <a:r>
              <a:rPr lang="ru-RU" sz="32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противодействия коррупции определила основные направления государственной антикоррупционной политики на среднесрочную перспективу и этапы её реализации. Национальным планом предусмотрены пути реализации поставленных задач.</a:t>
            </a:r>
          </a:p>
          <a:p>
            <a:pPr indent="893763" algn="just"/>
            <a:r>
              <a:rPr lang="ru-RU" sz="3200" b="1" dirty="0"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Национальная стратегия противодействия коррупции является общим программным документом, положения которого направлены на устранение коренных причин коррупции в обществе.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4004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5B523-F229-D66A-A948-59BE1EC7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865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НАЦИОНАЛЬНАЯ СТРАТЕГИЯ ПРОТИВОДЕЙСТВИЯ КОРРУПЦИИ</a:t>
            </a:r>
            <a:b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утверждена Указом Президента РФ от 13 апреля 2010 года №460</a:t>
            </a:r>
            <a:endParaRPr lang="ru-RU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142875" indent="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а) обеспечение участия институтов гражданского общества в противодействии коррупции;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2875" indent="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б) повышение эффективности деятельности федеральных органов государственной власти, иных государственных органов, органов государственной власти субъектов Российской Федерации и органов местного самоуправления по противодействию коррупции;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2875" indent="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в) внедрение в деятельность федеральных органов государственной власти, иных государственных органов, органов государственной власти субъектов Российской Федерации и органов местного самоуправления инновационных технологий, повышающих объективность и обеспечивающих прозрачность при принятии законодательных (нормативных правовых) актов Российской Федерации, муниципальных правовых актов и управленческих решений, а также обеспечивающих межведомственное электронное взаимодействие указанных органов и их взаимодействие с гражданами и организациями в рамках оказания государственных услуг;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20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5B523-F229-D66A-A948-59BE1EC7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865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НАЦИОНАЛЬНАЯ СТРАТЕГИЯ ПРОТИВОДЕЙСТВИЯ КОРРУПЦИИ</a:t>
            </a:r>
            <a:b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утверждена Указом Президента РФ от 13 апреля 2010 года №460</a:t>
            </a:r>
            <a:endParaRPr lang="ru-RU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100013" indent="26035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г) совершенствование системы учета государственного имущества и оценки эффективности его использования;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26035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д) устранение коррупциогенных факторов, препятствующих созданию благоприятных условий для привлечения инвестиций;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26035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е) совершенствование условий, процедур и механизмов государственных и муниципальных закупок, в том числе путем расширения практики проведения открытых аукционов в электронной форме, а также создание комплексной федеральной контрактной системы, обеспечивающей соответствие показателей и итогов выполнения государственных контрактов первоначально заложенным в них параметрам и утвержденным показателям соответствующего бюджета;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26035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ж) расширение системы правового просвещения населения;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260350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з) модернизация гражданского законодательства;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144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5B523-F229-D66A-A948-59BE1EC7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865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НАЦИОНАЛЬНАЯ СТРАТЕГИЯ ПРОТИВОДЕЙСТВИЯ КОРРУПЦИИ</a:t>
            </a:r>
            <a:b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утверждена Указом Президента РФ от 13 апреля 2010 года №460</a:t>
            </a:r>
            <a:endParaRPr lang="ru-RU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100013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и) дальнейшее развитие правовой основы противодействия коррупции;</a:t>
            </a:r>
          </a:p>
          <a:p>
            <a:pPr marL="100013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к) повышение значимости комиссий по соблюдению требований к служебному поведению государственных служащих Российской Федерации и урегулированию конфликта интересов;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л) совершенствование работы подразделений кадровых служб федеральных органов исполнительной власти и иных государственных органов по профилактике коррупционных и других правонарушений;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м) периодическое исследование состояния коррупции и эффективности мер, принимаемых по ее предупреждению и по борьбе с ней как в стране в целом, так и в отдельных регионах;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0013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н) совершенствование правоприменительной практики правоохранительных органов и судов по делам, связанным с коррупцией;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472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5B523-F229-D66A-A948-59BE1EC7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865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НАЦИОНАЛЬНАЯ СТРАТЕГИЯ ПРОТИВОДЕЙСТВИЯ КОРРУПЦИИ</a:t>
            </a:r>
            <a:b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утверждена Указом Президента РФ от 13 апреля 2010 года №460</a:t>
            </a:r>
            <a:endParaRPr lang="ru-RU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7150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о) повышение эффективности исполнения судебных решений;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п) разработка организационных и правовых основ мониторинга правоприменения в целях обеспечения своевременного принятия в случаях, предусмотренных федеральными законами, актов Президента Российской Федерации, Правительства Российской Федерации, федеральных органов исполнительной власти, иных государственных органов, органов государственной власти субъектов Российской Федерации, муниципальных правовых актов, а также в целях реализации решений Конституционного Суда Российской Федерации;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р) совершенствование организационных основ антикоррупционной экспертизы нормативных правовых актов и проектов нормативных правовых актов и повышение ее результативности;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indent="30321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с) повышение денежного содержания и пенсионного обеспечения государственных и муниципальных служащих;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70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C747FE-1561-6EAE-FD35-2F98B149F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5B523-F229-D66A-A948-59BE1EC7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865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НАЦИОНАЛЬНАЯ СТРАТЕГИЯ ПРОТИВОДЕЙСТВИЯ КОРРУПЦИИ</a:t>
            </a:r>
            <a:br>
              <a:rPr lang="ru-RU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утверждена Указом Президента РФ от 13 апреля 2010 года №460</a:t>
            </a:r>
            <a:endParaRPr lang="ru-RU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97529D-E1D4-826F-71BC-44311B0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т) распространение ограничений, запретов и обязанностей, установленных законодательными актами Российской Федерации в целях предупреждения коррупции, на лиц, замещающих государственные должности Российской Федерации, включая высших должностных лиц (руководителей высших исполнительных органов государственной власти) субъектов Российской Федерации, государственные должности субъектов Российской Федерации и муниципальные должности;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036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у) повышение качества профессиональной подготовки специалистов в сфере организации противодействия и непосредственного противодействия коррупции;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0363" fontAlgn="base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ф) совершенствование системы финансового учета и отчетности в соответствии с требованиями международных стандартов;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ru-RU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х) повышение эффективности участия Российской Федерации в международном сотрудничестве в антикоррупционной сфере, включая разработку организационных основ регионального антикоррупционного форума, оказание при необходимости поддержки другим государствам в обучении специалистов, исследовании причин и последствий коррупции.</a:t>
            </a:r>
            <a:r>
              <a:rPr lang="ru-RU" sz="1600" dirty="0">
                <a:effectLst/>
              </a:rPr>
              <a:t>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80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Национальный план противодействия коррупции на 2021-2024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ru-RU" dirty="0"/>
              <a:t>Совершенствование системы запретов, ограничений и обязанностей, установленных в целях противодействия коррупции в отдельных сферах деятельности</a:t>
            </a:r>
          </a:p>
          <a:p>
            <a:pPr marL="571500" indent="-571500">
              <a:buAutoNum type="romanUcPeriod"/>
            </a:pPr>
            <a:r>
              <a:rPr lang="ru-RU" dirty="0"/>
              <a:t>Повышение эффективности мер по предотвращению и урегулированию конфликта интересов</a:t>
            </a:r>
          </a:p>
          <a:p>
            <a:pPr marL="571500" indent="-571500">
              <a:buAutoNum type="romanUcPeriod"/>
            </a:pPr>
            <a:r>
              <a:rPr lang="ru-RU" dirty="0"/>
              <a:t>Совершенствование порядка проведения проверок достоверности и полноты сведений о доходах, расходах, об имуществе и обязательствах имущественного характера, соблюдения запретов и ограничений, исполнения обязанностей, установленных в целях противодействия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520866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53787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596" y="1915298"/>
            <a:ext cx="10212473" cy="480677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500" b="1" dirty="0"/>
              <a:t>Первая половина </a:t>
            </a:r>
            <a:r>
              <a:rPr lang="en" sz="2500" b="1" dirty="0"/>
              <a:t>XV–XVI </a:t>
            </a:r>
            <a:r>
              <a:rPr lang="ru-RU" sz="2500" b="1" dirty="0"/>
              <a:t>вв. -  </a:t>
            </a:r>
            <a:r>
              <a:rPr lang="ru-RU" sz="2500" dirty="0"/>
              <a:t>Коррупционные преступления, за которые устанавливалась уголовная ответственность, сводились в основном к взяточничеству в судебной сфере</a:t>
            </a:r>
          </a:p>
          <a:p>
            <a:r>
              <a:rPr lang="ru-RU" sz="2500" b="1" dirty="0"/>
              <a:t>Вторая половина </a:t>
            </a:r>
            <a:r>
              <a:rPr lang="en" sz="2500" b="1" dirty="0"/>
              <a:t>XVI–XVII </a:t>
            </a:r>
            <a:r>
              <a:rPr lang="ru-RU" sz="2500" b="1" dirty="0"/>
              <a:t>вв. - </a:t>
            </a:r>
            <a:r>
              <a:rPr lang="ru-RU" sz="2500" dirty="0"/>
              <a:t>Государство ужесточило уголовную ответственность за преступления чиновников вплоть до смертной казни, должностные преступления стали самостоятельным видом преступлений, расширился круг участников коррупционных схем — кроме должностных лиц законодательство предусматривало возможность участия родственников чиновников в получении взяток</a:t>
            </a:r>
          </a:p>
          <a:p>
            <a:r>
              <a:rPr lang="ru-RU" sz="2500" b="1" dirty="0"/>
              <a:t>Первая половина </a:t>
            </a:r>
            <a:r>
              <a:rPr lang="en" sz="2500" b="1" dirty="0"/>
              <a:t>XVIII </a:t>
            </a:r>
            <a:r>
              <a:rPr lang="ru-RU" sz="2500" b="1" dirty="0"/>
              <a:t>в. </a:t>
            </a:r>
            <a:r>
              <a:rPr lang="ru-RU" sz="2500" dirty="0"/>
              <a:t>- Попытка создания системы противодействия коррупции, представляющей собой комплекс законодательных мер, создание контролирующих органов, установление уголовной ответственности за недоносительство о фактах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5050780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Национальный план противодействия коррупции на 2021-2024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dirty="0"/>
              <a:t>IV. </a:t>
            </a:r>
            <a:r>
              <a:rPr lang="ru-RU" dirty="0"/>
              <a:t>Совершенствование правового регулирования ответственности за несоблюдение антикоррупционных стандартов</a:t>
            </a:r>
          </a:p>
          <a:p>
            <a:pPr marL="0" indent="0">
              <a:buNone/>
            </a:pPr>
            <a:r>
              <a:rPr lang="en" dirty="0"/>
              <a:t>V. </a:t>
            </a:r>
            <a:r>
              <a:rPr lang="ru-RU" dirty="0"/>
              <a:t>Применение мер административного, уголовного и уголовно-процессуального воздействия и уголовного преследования</a:t>
            </a:r>
          </a:p>
          <a:p>
            <a:pPr marL="0" indent="0">
              <a:buNone/>
            </a:pPr>
            <a:r>
              <a:rPr lang="en" dirty="0"/>
              <a:t>VI. </a:t>
            </a:r>
            <a:r>
              <a:rPr lang="ru-RU" dirty="0"/>
              <a:t>Обеспечение защиты информации ограниченного доступа, полученной при осуществлении деятельности в области противодействия коррупции</a:t>
            </a:r>
          </a:p>
          <a:p>
            <a:pPr marL="0" indent="0">
              <a:buNone/>
            </a:pPr>
            <a:r>
              <a:rPr lang="en" dirty="0"/>
              <a:t>VII. </a:t>
            </a:r>
            <a:r>
              <a:rPr lang="ru-RU" dirty="0"/>
              <a:t>Совершенствование правового регулирования в части, касающейся ограничений, налагаемых на граждан после их увольнения с государственной (муниципальной) службы</a:t>
            </a:r>
          </a:p>
        </p:txBody>
      </p:sp>
    </p:spTree>
    <p:extLst>
      <p:ext uri="{BB962C8B-B14F-4D97-AF65-F5344CB8AC3E}">
        <p14:creationId xmlns:p14="http://schemas.microsoft.com/office/powerpoint/2010/main" val="4095530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Национальный план противодействия коррупции на 2021-2024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dirty="0"/>
              <a:t>XII. </a:t>
            </a:r>
            <a:r>
              <a:rPr lang="ru-RU" dirty="0"/>
              <a:t>Повышение эффективности образовательных и иных мероприятий, направленных на антикоррупционное просвещение и популяризацию в обществе антикоррупционных стандартов</a:t>
            </a:r>
          </a:p>
          <a:p>
            <a:pPr marL="0" indent="0">
              <a:buNone/>
            </a:pPr>
            <a:r>
              <a:rPr lang="en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XIII. </a:t>
            </a:r>
            <a:r>
              <a:rPr lang="ru-RU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Применение дополнительных мер по расширению участия граждан и институтов гражданского общества в реализации государственной политики в области противодействия коррупции</a:t>
            </a:r>
          </a:p>
          <a:p>
            <a:pPr marL="0" indent="0">
              <a:buNone/>
            </a:pPr>
            <a:r>
              <a:rPr lang="en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XIV. </a:t>
            </a:r>
            <a:r>
              <a:rPr lang="ru-RU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Повышение эффективности международного сотрудничества Российской Федерации в области противодействия коррупции. Укрепление международного авторитета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13904763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Национальный план противодействия коррупции на 2021-2024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657"/>
            <a:ext cx="10515600" cy="430121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3200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XV. </a:t>
            </a:r>
            <a:r>
              <a:rPr lang="ru-RU" sz="3200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Реализация мер по систематизации и актуализации нормативно-правовой базы в области противодействия коррупции</a:t>
            </a:r>
          </a:p>
          <a:p>
            <a:pPr marL="0" indent="0">
              <a:buNone/>
            </a:pPr>
            <a:r>
              <a:rPr lang="en" sz="3200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XVI. </a:t>
            </a:r>
            <a:r>
              <a:rPr lang="ru-RU" sz="3200" i="0" u="none" strike="noStrike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Применение цифровых технологий в целях противодействия коррупции и разработка мер по противодействию новым формам проявления коррупции, связанным с использованием цифровых технологий</a:t>
            </a:r>
          </a:p>
        </p:txBody>
      </p:sp>
    </p:spTree>
    <p:extLst>
      <p:ext uri="{BB962C8B-B14F-4D97-AF65-F5344CB8AC3E}">
        <p14:creationId xmlns:p14="http://schemas.microsoft.com/office/powerpoint/2010/main" val="1090652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pPr algn="r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Национальный план противодействия коррупции на 2025+ годы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488950" algn="just">
              <a:buNone/>
            </a:pPr>
            <a:r>
              <a:rPr lang="ru-RU" dirty="0"/>
              <a:t>На текущий момент национальный план на 2025 год еще не утвержден. </a:t>
            </a:r>
          </a:p>
          <a:p>
            <a:pPr marL="0" indent="488950" algn="just">
              <a:buNone/>
            </a:pPr>
            <a:endParaRPr lang="ru-RU" sz="1500" dirty="0"/>
          </a:p>
          <a:p>
            <a:pPr marL="0" indent="488950" algn="just">
              <a:buNone/>
            </a:pPr>
            <a:r>
              <a:rPr lang="ru-RU" dirty="0"/>
              <a:t>Можно предположить, что он расширит те направления, которые были утверждены на 2021 — 2024 гг. </a:t>
            </a:r>
          </a:p>
          <a:p>
            <a:pPr marL="0" indent="488950" algn="just">
              <a:buNone/>
            </a:pPr>
            <a:r>
              <a:rPr lang="ru-RU" dirty="0"/>
              <a:t>Вероятно стоит ждать больше нововведений в части цифровых финансовых активов, криптовалют и цифрового рубля. Предположительно их роль в различных расчетах будет только возрастать, а значит потребуется усиление антикоррупционного контроля за такими транзакциями.</a:t>
            </a:r>
          </a:p>
          <a:p>
            <a:pPr marL="0" indent="488950" algn="just">
              <a:buNone/>
            </a:pPr>
            <a:r>
              <a:rPr lang="ru-RU" dirty="0"/>
              <a:t>Кроме того, необходимо ждать ужесточения антикоррупционных мероприятий. Вероятно, в первую очередь это затронет сферу государственных закупок и государственного оборонного заказа в частности.</a:t>
            </a:r>
          </a:p>
        </p:txBody>
      </p:sp>
    </p:spTree>
    <p:extLst>
      <p:ext uri="{BB962C8B-B14F-4D97-AF65-F5344CB8AC3E}">
        <p14:creationId xmlns:p14="http://schemas.microsoft.com/office/powerpoint/2010/main" val="110777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596" y="1915298"/>
            <a:ext cx="10212473" cy="480677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400" b="1" dirty="0"/>
              <a:t>Вторая половина </a:t>
            </a:r>
            <a:r>
              <a:rPr lang="en" sz="2400" b="1" dirty="0"/>
              <a:t>XVIII </a:t>
            </a:r>
            <a:r>
              <a:rPr lang="ru-RU" sz="2400" b="1" dirty="0"/>
              <a:t>в.</a:t>
            </a:r>
            <a:r>
              <a:rPr lang="ru-RU" sz="2400" dirty="0"/>
              <a:t> - Придание государственным мерам противодействия коррупции гласности, попытка создания системы поддержки правовых норм, устанавливающих ответственность за должностные преступления, силой общественного мнения, моральным осуждением взяточничества</a:t>
            </a:r>
          </a:p>
          <a:p>
            <a:r>
              <a:rPr lang="ru-RU" sz="2400" b="1" dirty="0"/>
              <a:t>Первая половина </a:t>
            </a:r>
            <a:r>
              <a:rPr lang="en" sz="2400" b="1" dirty="0"/>
              <a:t>XIX </a:t>
            </a:r>
            <a:r>
              <a:rPr lang="ru-RU" sz="2400" b="1" dirty="0"/>
              <a:t>в. - </a:t>
            </a:r>
            <a:r>
              <a:rPr lang="ru-RU" sz="2400" dirty="0"/>
              <a:t>Противодействие отдельным проявлениям поведения должностных лиц и представителей общественности, способствующих процветанию коррупции: подношение подарков, установление памятников чиновникам и т. д.</a:t>
            </a:r>
          </a:p>
          <a:p>
            <a:r>
              <a:rPr lang="ru-RU" sz="2400" b="1" dirty="0"/>
              <a:t>Вторая половина </a:t>
            </a:r>
            <a:r>
              <a:rPr lang="en" sz="2400" b="1" dirty="0"/>
              <a:t>XIX </a:t>
            </a:r>
            <a:r>
              <a:rPr lang="ru-RU" sz="2400" b="1" dirty="0"/>
              <a:t>в. — начало ХХ в. </a:t>
            </a:r>
            <a:r>
              <a:rPr lang="ru-RU" sz="2400" dirty="0"/>
              <a:t>- Действие Уложения о наказаниях уголовных и исправительных 1845 г.: становление уголовной ответственности как за лихоимство (взяточничество), так и мздоимство (подарки должностным лицам без совершения правонарушений)</a:t>
            </a:r>
          </a:p>
        </p:txBody>
      </p:sp>
    </p:spTree>
    <p:extLst>
      <p:ext uri="{BB962C8B-B14F-4D97-AF65-F5344CB8AC3E}">
        <p14:creationId xmlns:p14="http://schemas.microsoft.com/office/powerpoint/2010/main" val="3266665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596" y="1915298"/>
            <a:ext cx="10212473" cy="480677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3600" dirty="0"/>
              <a:t>1918–1980 гг. - Коррупционные преступления в СССР сначала рассматривались как пережитки «старого режима», а затем как явление, чуждое социалистическому образу жизни; уголовные наказания назначались вплоть до смертной казни</a:t>
            </a:r>
          </a:p>
          <a:p>
            <a:r>
              <a:rPr lang="ru-RU" sz="3600" dirty="0"/>
              <a:t>1990-е гг. - Разрушение имевшейся законодательной базы о борьбе с коррупцией, регулирование данных вопросов в основном на уровне подзаконных актов</a:t>
            </a:r>
          </a:p>
        </p:txBody>
      </p:sp>
    </p:spTree>
    <p:extLst>
      <p:ext uri="{BB962C8B-B14F-4D97-AF65-F5344CB8AC3E}">
        <p14:creationId xmlns:p14="http://schemas.microsoft.com/office/powerpoint/2010/main" val="1679073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327" y="1686096"/>
            <a:ext cx="10660529" cy="493415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/>
              <a:t>Начиная с 2000-х гг.:</a:t>
            </a:r>
          </a:p>
          <a:p>
            <a:r>
              <a:rPr lang="ru-RU" sz="3200" dirty="0"/>
              <a:t>Оценка высокой степени коррумпированности в России со стороны мирового сообщества</a:t>
            </a:r>
          </a:p>
          <a:p>
            <a:r>
              <a:rPr lang="ru-RU" sz="3200" dirty="0"/>
              <a:t>Признание противодействия коррупции как одного из направлений международно-правового сотрудничества государств и соблюдения прав человека</a:t>
            </a:r>
          </a:p>
          <a:p>
            <a:r>
              <a:rPr lang="ru-RU" sz="3200" dirty="0"/>
              <a:t>Становление внутригосударственной системы противодействия коррупции в Российской Федерации, включающей как правовую, так и организационную составляющие</a:t>
            </a:r>
          </a:p>
        </p:txBody>
      </p:sp>
    </p:spTree>
    <p:extLst>
      <p:ext uri="{BB962C8B-B14F-4D97-AF65-F5344CB8AC3E}">
        <p14:creationId xmlns:p14="http://schemas.microsoft.com/office/powerpoint/2010/main" val="3136603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327" y="1686096"/>
            <a:ext cx="10660529" cy="493415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/>
              <a:t>До 2008 г.:</a:t>
            </a:r>
          </a:p>
          <a:p>
            <a:r>
              <a:rPr lang="ru-RU" sz="3200" dirty="0"/>
              <a:t>Указ Президента РФ от 04.04.1992 № 361«О борьбе с коррупцией в системе государственной службы» (действовал более 13 лет до 2005 года):</a:t>
            </a:r>
          </a:p>
          <a:p>
            <a:pPr marL="0" indent="0">
              <a:buNone/>
            </a:pPr>
            <a:r>
              <a:rPr lang="ru-RU" sz="3200" dirty="0"/>
              <a:t>заложил основы для развития антикоррупционного законодательства и ввел ряд ограничений для госслужащих, чтобы сократить количество коррупционных действий с их стороны, утвердил требования об обязательном декларировании доходов, имущества, вкладов, ценных бумаг и обязательств финансового характера.</a:t>
            </a:r>
          </a:p>
        </p:txBody>
      </p:sp>
    </p:spTree>
    <p:extLst>
      <p:ext uri="{BB962C8B-B14F-4D97-AF65-F5344CB8AC3E}">
        <p14:creationId xmlns:p14="http://schemas.microsoft.com/office/powerpoint/2010/main" val="128528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35" y="2273831"/>
            <a:ext cx="10660529" cy="400102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/>
              <a:t>В 2003 году при Президенте РФ был создан </a:t>
            </a:r>
            <a:r>
              <a:rPr lang="ru-RU" sz="4000" b="1" dirty="0"/>
              <a:t>Совет по борьбе с коррупцией</a:t>
            </a:r>
            <a:r>
              <a:rPr lang="ru-RU" sz="4000" dirty="0"/>
              <a:t>. В его задачи входила разработка приоритетных направлений государственной политики для совершенствования антикоррупционного законодательства. Однако уже в феврале 2007 года этот Совет был упразднен</a:t>
            </a:r>
          </a:p>
        </p:txBody>
      </p:sp>
    </p:spTree>
    <p:extLst>
      <p:ext uri="{BB962C8B-B14F-4D97-AF65-F5344CB8AC3E}">
        <p14:creationId xmlns:p14="http://schemas.microsoft.com/office/powerpoint/2010/main" val="2598950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8292D-CE92-9C61-C63B-DC23E96FD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3" y="0"/>
            <a:ext cx="12328816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FB0E-59BF-FCB4-DD7C-DA21EEDD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Autofit/>
          </a:bodyPr>
          <a:lstStyle/>
          <a:p>
            <a:pPr algn="r"/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ЭТАПЫ РАЗВИТИЯ АНТИКОРРУПЦИОННОГО ЗАКОНОДАТЕЛЬСТВА В РОССИИ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63C41-C828-B2BA-B67C-3B1D0DAB0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35" y="2318436"/>
            <a:ext cx="10660529" cy="39118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Основные направления государственной политики в части предупреждения и борьбы с коррупцией были заложены </a:t>
            </a:r>
            <a:r>
              <a:rPr lang="ru-RU" sz="3600" b="1" dirty="0"/>
              <a:t>Федеральным законом от 27.04.2004 № 79-ФЗ «О государственной гражданской службе РФ»</a:t>
            </a:r>
            <a:r>
              <a:rPr lang="ru-RU" sz="3600" dirty="0"/>
              <a:t>. Данный акт установил ряд ограничений для госслужащих и утвердил обязательное декларирование доходов, расходов и имущества чиновников</a:t>
            </a:r>
          </a:p>
        </p:txBody>
      </p:sp>
    </p:spTree>
    <p:extLst>
      <p:ext uri="{BB962C8B-B14F-4D97-AF65-F5344CB8AC3E}">
        <p14:creationId xmlns:p14="http://schemas.microsoft.com/office/powerpoint/2010/main" val="3870303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2305</TotalTime>
  <Words>2973</Words>
  <Application>Microsoft Macintosh PowerPoint</Application>
  <PresentationFormat>Широкоэкранный</PresentationFormat>
  <Paragraphs>145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1" baseType="lpstr">
      <vt:lpstr>Arial</vt:lpstr>
      <vt:lpstr>Calibri</vt:lpstr>
      <vt:lpstr>Calibri Light</vt:lpstr>
      <vt:lpstr>inherit</vt:lpstr>
      <vt:lpstr>Inter</vt:lpstr>
      <vt:lpstr>PT Sans</vt:lpstr>
      <vt:lpstr>Times New Roman</vt:lpstr>
      <vt:lpstr>Тема Office</vt:lpstr>
      <vt:lpstr>АНТИКОРРУПЦИОННОЕ ЗАКОНОДАТЕЛЬСТВО В РОССИЙСКОЙ ФЕДЕРАЦИИ: ИСТОРИЯ И СОВРЕМЕННОЕ СОСТОЯНИЕ 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</vt:lpstr>
      <vt:lpstr>ЭТАПЫ РАЗВИТИЯ АНТИКОРРУПЦИОННОГО ЗАКОНОДАТЕЛЬСТВА В РОССИИ после 2008 г. </vt:lpstr>
      <vt:lpstr>ЭТАПЫ РАЗВИТИЯ АНТИКОРРУПЦИОННОГО ЗАКОНОДАТЕЛЬСТВА В РОССИИ после 2008 г. </vt:lpstr>
      <vt:lpstr>ЗАКОНЫ</vt:lpstr>
      <vt:lpstr>ЗАКОНЫ</vt:lpstr>
      <vt:lpstr>ФЕДЕРАЛЬНЫЙ ЗАКОН ОТ 25 ДЕКАБРЯ 2008 Г. № 27 3-ФЗ «О ПРОТИВОДЕЙСТВИИ КОРРУПЦИИ»</vt:lpstr>
      <vt:lpstr>Цель принятия закона</vt:lpstr>
      <vt:lpstr>Презентация PowerPoint</vt:lpstr>
      <vt:lpstr>Презентация PowerPoint</vt:lpstr>
      <vt:lpstr>УКАЗЫ ПРЕЗИДЕНТА</vt:lpstr>
      <vt:lpstr>УКАЗЫ ПРЕЗИДЕНТА</vt:lpstr>
      <vt:lpstr>УКАЗЫ ПРЕЗИДЕНТА</vt:lpstr>
      <vt:lpstr>УКАЗЫ ПРЕЗИДЕНТА</vt:lpstr>
      <vt:lpstr>Внедрение систематического подхода к противодействию коррупции:</vt:lpstr>
      <vt:lpstr>Презентация PowerPoint</vt:lpstr>
      <vt:lpstr>НАЦИОНАЛЬНАЯ СТРАТЕГИЯ ПРОТИВОДЕЙСТВИЯ КОРРУПЦИИ утверждена Указом Президента РФ от 13 апреля 2010 года №460</vt:lpstr>
      <vt:lpstr>НАЦИОНАЛЬНАЯ СТРАТЕГИЯ ПРОТИВОДЕЙСТВИЯ КОРРУПЦИИ утверждена Указом Президента РФ от 13 апреля 2010 года №460</vt:lpstr>
      <vt:lpstr>НАЦИОНАЛЬНАЯ СТРАТЕГИЯ ПРОТИВОДЕЙСТВИЯ КОРРУПЦИИ утверждена Указом Президента РФ от 13 апреля 2010 года №460</vt:lpstr>
      <vt:lpstr>НАЦИОНАЛЬНАЯ СТРАТЕГИЯ ПРОТИВОДЕЙСТВИЯ КОРРУПЦИИ утверждена Указом Президента РФ от 13 апреля 2010 года №460</vt:lpstr>
      <vt:lpstr>НАЦИОНАЛЬНАЯ СТРАТЕГИЯ ПРОТИВОДЕЙСТВИЯ КОРРУПЦИИ утверждена Указом Президента РФ от 13 апреля 2010 года №460</vt:lpstr>
      <vt:lpstr>Национальный план противодействия коррупции на 2021-2024 годы</vt:lpstr>
      <vt:lpstr>Национальный план противодействия коррупции на 2021-2024 годы</vt:lpstr>
      <vt:lpstr>Национальный план противодействия коррупции на 2021-2024 годы</vt:lpstr>
      <vt:lpstr>Национальный план противодействия коррупции на 2021-2024 годы</vt:lpstr>
      <vt:lpstr>Национальный план противодействия коррупции на 2025+ годы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Заира Мусалова</dc:creator>
  <cp:lastModifiedBy>Заира Мусалова</cp:lastModifiedBy>
  <cp:revision>12</cp:revision>
  <dcterms:created xsi:type="dcterms:W3CDTF">2023-02-07T18:18:08Z</dcterms:created>
  <dcterms:modified xsi:type="dcterms:W3CDTF">2025-10-05T20:37:51Z</dcterms:modified>
</cp:coreProperties>
</file>